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0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200" d="100"/>
          <a:sy n="200" d="100"/>
        </p:scale>
        <p:origin x="-1362" y="-78"/>
      </p:cViewPr>
      <p:guideLst>
        <p:guide orient="horz" pos="2880"/>
        <p:guide pos="411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279" y="3650125"/>
            <a:ext cx="5937584" cy="34092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279" y="4159842"/>
            <a:ext cx="5937584" cy="84899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2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85" y="991223"/>
            <a:ext cx="6172200" cy="3401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4" y="1817077"/>
            <a:ext cx="2959100" cy="6641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95689" y="1817077"/>
            <a:ext cx="2947987" cy="6641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9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nd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>
            <p:custDataLst>
              <p:tags r:id="rId1"/>
            </p:custDataLst>
          </p:nvPr>
        </p:nvSpPr>
        <p:spPr>
          <a:xfrm>
            <a:off x="0" y="1076752"/>
            <a:ext cx="6858000" cy="277651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6858000" cy="910004"/>
          </a:xfrm>
          <a:prstGeom prst="rect">
            <a:avLst/>
          </a:prstGeom>
          <a:solidFill>
            <a:srgbClr val="0E70D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Trovagene_logo_Reverse_lowres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364091" y="137746"/>
            <a:ext cx="2179585" cy="297503"/>
          </a:xfrm>
          <a:prstGeom prst="rect">
            <a:avLst/>
          </a:prstGeom>
        </p:spPr>
      </p:pic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0" y="1077043"/>
            <a:ext cx="6858000" cy="16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5"/>
            </p:custDataLst>
          </p:nvPr>
        </p:nvSpPr>
        <p:spPr>
          <a:xfrm>
            <a:off x="0" y="877381"/>
            <a:ext cx="6858000" cy="1776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6"/>
            </p:custDataLst>
          </p:nvPr>
        </p:nvSpPr>
        <p:spPr>
          <a:xfrm flipV="1">
            <a:off x="0" y="8563708"/>
            <a:ext cx="6858000" cy="35608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>
            <p:custDataLst>
              <p:tags r:id="rId7"/>
            </p:custDataLst>
          </p:nvPr>
        </p:nvSpPr>
        <p:spPr>
          <a:xfrm flipV="1">
            <a:off x="0" y="8911737"/>
            <a:ext cx="6858000" cy="16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>
            <p:custDataLst>
              <p:tags r:id="rId8"/>
            </p:custDataLst>
          </p:nvPr>
        </p:nvSpPr>
        <p:spPr>
          <a:xfrm>
            <a:off x="0" y="8941544"/>
            <a:ext cx="6858000" cy="2024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>
            <p:custDataLst>
              <p:tags r:id="rId9"/>
            </p:custDataLst>
          </p:nvPr>
        </p:nvSpPr>
        <p:spPr>
          <a:xfrm>
            <a:off x="2703458" y="8914311"/>
            <a:ext cx="1479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</a:rPr>
              <a:t>www.trovagene.com</a:t>
            </a:r>
          </a:p>
        </p:txBody>
      </p: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360363" y="8687964"/>
            <a:ext cx="61833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http://www.trovagene.com/investors/FAQ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60364" y="1535723"/>
            <a:ext cx="2959100" cy="6641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595689" y="1535723"/>
            <a:ext cx="2947987" cy="6641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9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85" y="991223"/>
            <a:ext cx="6172200" cy="3401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3" y="1825870"/>
            <a:ext cx="6183312" cy="63509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microsoft.com/office/2007/relationships/hdphoto" Target="../media/hdphoto1.wdp"/><Relationship Id="rId5" Type="http://schemas.openxmlformats.org/officeDocument/2006/relationships/theme" Target="../theme/theme1.xml"/><Relationship Id="rId15" Type="http://schemas.openxmlformats.org/officeDocument/2006/relationships/image" Target="../media/image4.pn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373626" y="1"/>
            <a:ext cx="6484374" cy="1511425"/>
            <a:chOff x="-3667266" y="2333563"/>
            <a:chExt cx="6484374" cy="1637378"/>
          </a:xfrm>
        </p:grpSpPr>
        <p:pic>
          <p:nvPicPr>
            <p:cNvPr id="40" name="Picture 39" descr="Abstract Blue.jpe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GlowDiffused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030"/>
            <a:stretch/>
          </p:blipFill>
          <p:spPr>
            <a:xfrm flipH="1">
              <a:off x="-3655871" y="2333563"/>
              <a:ext cx="6472979" cy="1637378"/>
            </a:xfrm>
            <a:prstGeom prst="rect">
              <a:avLst/>
            </a:prstGeom>
          </p:spPr>
        </p:pic>
        <p:pic>
          <p:nvPicPr>
            <p:cNvPr id="41" name="Picture 40" descr="shutterstock_88062907.jpg"/>
            <p:cNvPicPr>
              <a:picLocks noChangeAspect="1"/>
            </p:cNvPicPr>
            <p:nvPr/>
          </p:nvPicPr>
          <p:blipFill rotWithShape="1">
            <a:blip r:embed="rId12" cstate="print">
              <a:alphaModFix am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25" b="70980"/>
            <a:stretch/>
          </p:blipFill>
          <p:spPr>
            <a:xfrm>
              <a:off x="-3667266" y="2339042"/>
              <a:ext cx="6472979" cy="162478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 userDrawn="1"/>
        </p:nvGrpSpPr>
        <p:grpSpPr>
          <a:xfrm rot="16200000">
            <a:off x="-4064994" y="4064994"/>
            <a:ext cx="9144000" cy="1014012"/>
            <a:chOff x="0" y="0"/>
            <a:chExt cx="6858000" cy="1014012"/>
          </a:xfrm>
          <a:solidFill>
            <a:srgbClr val="4474B6"/>
          </a:solidFill>
        </p:grpSpPr>
        <p:sp>
          <p:nvSpPr>
            <p:cNvPr id="30" name="Rectangle 29"/>
            <p:cNvSpPr/>
            <p:nvPr userDrawn="1"/>
          </p:nvSpPr>
          <p:spPr>
            <a:xfrm>
              <a:off x="0" y="0"/>
              <a:ext cx="6858000" cy="947674"/>
            </a:xfrm>
            <a:prstGeom prst="rect">
              <a:avLst/>
            </a:prstGeom>
            <a:grpFill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0" y="938198"/>
              <a:ext cx="6858000" cy="7581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/>
            <p:nvPr userDrawn="1"/>
          </p:nvCxnSpPr>
          <p:spPr>
            <a:xfrm>
              <a:off x="0" y="910172"/>
              <a:ext cx="6858000" cy="0"/>
            </a:xfrm>
            <a:prstGeom prst="line">
              <a:avLst/>
            </a:prstGeom>
            <a:grpFill/>
            <a:ln w="3175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22009813"/>
              </p:ext>
            </p:extLst>
          </p:nvPr>
        </p:nvGraphicFramePr>
        <p:xfrm>
          <a:off x="1589" y="1468"/>
          <a:ext cx="1587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468"/>
                        <a:ext cx="1587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  <p:custDataLst>
              <p:tags r:id="rId8"/>
            </p:custDataLst>
          </p:nvPr>
        </p:nvSpPr>
        <p:spPr>
          <a:xfrm>
            <a:off x="2558713" y="1817077"/>
            <a:ext cx="3970172" cy="6623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TextBox 20"/>
          <p:cNvSpPr txBox="1"/>
          <p:nvPr userDrawn="1">
            <p:custDataLst>
              <p:tags r:id="rId9"/>
            </p:custDataLst>
          </p:nvPr>
        </p:nvSpPr>
        <p:spPr>
          <a:xfrm rot="16200000">
            <a:off x="-503181" y="8442546"/>
            <a:ext cx="119103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>
                <a:solidFill>
                  <a:prstClr val="white"/>
                </a:solidFill>
              </a:rPr>
              <a:t>COPYRIGHT © 2012, TROVAGENE, Inc.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20" y="282373"/>
            <a:ext cx="2939680" cy="5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4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800"/>
        </a:spcBef>
        <a:buFont typeface="Arial" pitchFamily="34" charset="0"/>
        <a:buNone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4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914400" rtl="0" eaLnBrk="1" latinLnBrk="0" hangingPunct="1">
        <a:spcBef>
          <a:spcPts val="300"/>
        </a:spcBef>
        <a:buFont typeface="Arial" pitchFamily="34" charset="0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80975" algn="l" defTabSz="914400" rtl="0" eaLnBrk="1" latinLnBrk="0" hangingPunct="1">
        <a:spcBef>
          <a:spcPts val="3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spcBef>
          <a:spcPts val="300"/>
        </a:spcBef>
        <a:buFont typeface="Arial" pitchFamily="34" charset="0"/>
        <a:buChar char="-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1218526"/>
              </p:ext>
            </p:extLst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32" y="1018071"/>
            <a:ext cx="5382305" cy="340117"/>
          </a:xfrm>
        </p:spPr>
        <p:txBody>
          <a:bodyPr/>
          <a:lstStyle/>
          <a:p>
            <a:pPr algn="r"/>
            <a:r>
              <a:rPr lang="en-US" b="1" dirty="0" smtClean="0"/>
              <a:t>Frequently Asked Questions</a:t>
            </a:r>
            <a:endParaRPr lang="en-US" b="1" dirty="0"/>
          </a:p>
        </p:txBody>
      </p:sp>
      <p:sp>
        <p:nvSpPr>
          <p:cNvPr id="58" name="Text Placeholder 57"/>
          <p:cNvSpPr>
            <a:spLocks noGrp="1"/>
          </p:cNvSpPr>
          <p:nvPr>
            <p:ph type="body" sz="quarter" idx="10"/>
          </p:nvPr>
        </p:nvSpPr>
        <p:spPr>
          <a:xfrm>
            <a:off x="2895601" y="1709686"/>
            <a:ext cx="3809999" cy="7281914"/>
          </a:xfrm>
        </p:spPr>
        <p:txBody>
          <a:bodyPr/>
          <a:lstStyle/>
          <a:p>
            <a:pPr marL="228600" indent="-228600">
              <a:buClr>
                <a:schemeClr val="accent6"/>
              </a:buClr>
              <a:buFont typeface="+mj-lt"/>
              <a:buAutoNum type="arabicPeriod"/>
            </a:pPr>
            <a:r>
              <a:rPr lang="en-GB" b="1" dirty="0" smtClean="0"/>
              <a:t>When </a:t>
            </a:r>
            <a:r>
              <a:rPr lang="en-GB" b="1" dirty="0"/>
              <a:t>was </a:t>
            </a:r>
            <a:r>
              <a:rPr lang="en-GB" b="1" dirty="0" err="1"/>
              <a:t>Trovagene</a:t>
            </a:r>
            <a:r>
              <a:rPr lang="en-GB" b="1" dirty="0"/>
              <a:t> </a:t>
            </a:r>
            <a:r>
              <a:rPr lang="en-GB" b="1" dirty="0" smtClean="0"/>
              <a:t>founded?</a:t>
            </a:r>
            <a:br>
              <a:rPr lang="en-GB" b="1" dirty="0" smtClean="0"/>
            </a:br>
            <a:r>
              <a:rPr lang="en-GB" dirty="0" err="1" smtClean="0"/>
              <a:t>Trovagene</a:t>
            </a:r>
            <a:r>
              <a:rPr lang="en-GB" dirty="0" smtClean="0"/>
              <a:t> </a:t>
            </a:r>
            <a:r>
              <a:rPr lang="en-GB" dirty="0"/>
              <a:t>was founded in 1999. The Company’s name was changed to </a:t>
            </a:r>
            <a:r>
              <a:rPr lang="en-GB" dirty="0" err="1"/>
              <a:t>Trovagene</a:t>
            </a:r>
            <a:r>
              <a:rPr lang="en-GB" dirty="0"/>
              <a:t>, Inc. in 2010.</a:t>
            </a:r>
          </a:p>
          <a:p>
            <a:pPr marL="228600" indent="-228600">
              <a:buClr>
                <a:schemeClr val="accent6"/>
              </a:buClr>
              <a:buFont typeface="+mj-lt"/>
              <a:buAutoNum type="arabicPeriod"/>
            </a:pPr>
            <a:r>
              <a:rPr lang="en-GB" b="1" dirty="0" smtClean="0"/>
              <a:t>When </a:t>
            </a:r>
            <a:r>
              <a:rPr lang="en-GB" b="1" dirty="0"/>
              <a:t>did </a:t>
            </a:r>
            <a:r>
              <a:rPr lang="en-GB" b="1" dirty="0" err="1"/>
              <a:t>Trovagene</a:t>
            </a:r>
            <a:r>
              <a:rPr lang="en-GB" b="1" dirty="0"/>
              <a:t> go public?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Trovagene</a:t>
            </a:r>
            <a:r>
              <a:rPr lang="en-GB" dirty="0" smtClean="0"/>
              <a:t> </a:t>
            </a:r>
            <a:r>
              <a:rPr lang="en-GB" dirty="0"/>
              <a:t>had its public offering on the NASDAQ Stock Market on June 14, 2012. </a:t>
            </a:r>
            <a:endParaRPr lang="en-GB" dirty="0" smtClean="0"/>
          </a:p>
          <a:p>
            <a:pPr marL="228600" indent="-228600">
              <a:buClr>
                <a:schemeClr val="accent6"/>
              </a:buClr>
              <a:buFont typeface="+mj-lt"/>
              <a:buAutoNum type="arabicPeriod"/>
            </a:pPr>
            <a:r>
              <a:rPr lang="en-GB" b="1" dirty="0" smtClean="0"/>
              <a:t>What </a:t>
            </a:r>
            <a:r>
              <a:rPr lang="en-GB" b="1" dirty="0"/>
              <a:t>is </a:t>
            </a:r>
            <a:r>
              <a:rPr lang="en-GB" b="1" dirty="0" err="1"/>
              <a:t>Trovagene’s</a:t>
            </a:r>
            <a:r>
              <a:rPr lang="en-GB" b="1" dirty="0"/>
              <a:t> stock symbol and on what stock exchange is it </a:t>
            </a:r>
            <a:r>
              <a:rPr lang="en-GB" b="1" dirty="0" smtClean="0"/>
              <a:t>listed?</a:t>
            </a:r>
            <a:br>
              <a:rPr lang="en-GB" b="1" dirty="0" smtClean="0"/>
            </a:br>
            <a:r>
              <a:rPr lang="en-GB" dirty="0" err="1" smtClean="0"/>
              <a:t>Trovagene</a:t>
            </a:r>
            <a:r>
              <a:rPr lang="en-GB" dirty="0" smtClean="0"/>
              <a:t> </a:t>
            </a:r>
            <a:r>
              <a:rPr lang="en-GB" dirty="0"/>
              <a:t>trades under the stock symbol TROV on the NASDAQ Stock Market</a:t>
            </a:r>
            <a:r>
              <a:rPr lang="en-GB" dirty="0" smtClean="0"/>
              <a:t>.</a:t>
            </a:r>
          </a:p>
          <a:p>
            <a:pPr marL="228600" indent="-228600">
              <a:buClr>
                <a:schemeClr val="accent6"/>
              </a:buClr>
              <a:buFont typeface="+mj-lt"/>
              <a:buAutoNum type="arabicPeriod"/>
            </a:pPr>
            <a:r>
              <a:rPr lang="en-GB" b="1" dirty="0" smtClean="0"/>
              <a:t>How </a:t>
            </a:r>
            <a:r>
              <a:rPr lang="en-GB" b="1" dirty="0"/>
              <a:t>can I purchase </a:t>
            </a:r>
            <a:r>
              <a:rPr lang="en-GB" b="1" dirty="0" err="1"/>
              <a:t>Trovagene</a:t>
            </a:r>
            <a:r>
              <a:rPr lang="en-GB" b="1" dirty="0"/>
              <a:t> </a:t>
            </a:r>
            <a:r>
              <a:rPr lang="en-GB" b="1" dirty="0" smtClean="0"/>
              <a:t>stock?</a:t>
            </a:r>
            <a:br>
              <a:rPr lang="en-GB" b="1" dirty="0" smtClean="0"/>
            </a:br>
            <a:r>
              <a:rPr lang="en-GB" dirty="0" smtClean="0"/>
              <a:t>You </a:t>
            </a:r>
            <a:r>
              <a:rPr lang="en-GB" dirty="0"/>
              <a:t>can purchase </a:t>
            </a:r>
            <a:r>
              <a:rPr lang="en-GB" dirty="0" err="1"/>
              <a:t>Trovagene</a:t>
            </a:r>
            <a:r>
              <a:rPr lang="en-GB" dirty="0"/>
              <a:t> stock through a registered broker. The company does not have a Direct Stock Purchase Plan at this time.</a:t>
            </a:r>
          </a:p>
          <a:p>
            <a:pPr marL="228600" indent="-228600">
              <a:buClr>
                <a:schemeClr val="accent6"/>
              </a:buClr>
              <a:buFont typeface="+mj-lt"/>
              <a:buAutoNum type="arabicPeriod"/>
            </a:pPr>
            <a:r>
              <a:rPr lang="en-GB" b="1" dirty="0" smtClean="0"/>
              <a:t>When </a:t>
            </a:r>
            <a:r>
              <a:rPr lang="en-GB" b="1" dirty="0"/>
              <a:t>are </a:t>
            </a:r>
            <a:r>
              <a:rPr lang="en-GB" b="1" dirty="0" err="1"/>
              <a:t>Trovagene’s</a:t>
            </a:r>
            <a:r>
              <a:rPr lang="en-GB" b="1" dirty="0"/>
              <a:t> fiscal quarter and year-end </a:t>
            </a:r>
            <a:r>
              <a:rPr lang="en-GB" b="1" dirty="0" smtClean="0"/>
              <a:t>dates?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Trovagene</a:t>
            </a:r>
            <a:r>
              <a:rPr lang="en-GB" dirty="0" smtClean="0"/>
              <a:t> </a:t>
            </a:r>
            <a:r>
              <a:rPr lang="en-GB" dirty="0"/>
              <a:t>operates on a fiscal year ending December 31st. Our quarterly reporting periods end on March 31st, June 30th, September 30th and December 31st. </a:t>
            </a:r>
          </a:p>
          <a:p>
            <a:pPr marL="228600" indent="-228600">
              <a:buClr>
                <a:schemeClr val="accent6"/>
              </a:buClr>
              <a:buFont typeface="+mj-lt"/>
              <a:buAutoNum type="arabicPeriod"/>
            </a:pPr>
            <a:r>
              <a:rPr lang="en-GB" b="1" dirty="0" smtClean="0"/>
              <a:t>How </a:t>
            </a:r>
            <a:r>
              <a:rPr lang="en-GB" b="1" dirty="0"/>
              <a:t>can I obtain a </a:t>
            </a:r>
            <a:r>
              <a:rPr lang="en-GB" b="1" dirty="0" err="1"/>
              <a:t>Trovagene</a:t>
            </a:r>
            <a:r>
              <a:rPr lang="en-GB" b="1" dirty="0"/>
              <a:t> investor kit</a:t>
            </a:r>
            <a:r>
              <a:rPr lang="en-GB" b="1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obtain an investor packet, please contact Amy Caterina, </a:t>
            </a:r>
            <a:r>
              <a:rPr lang="en-GB" dirty="0" smtClean="0"/>
              <a:t>Investor </a:t>
            </a:r>
            <a:r>
              <a:rPr lang="en-GB" dirty="0"/>
              <a:t>Relations, at </a:t>
            </a:r>
            <a:r>
              <a:rPr lang="en-GB" dirty="0" smtClean="0"/>
              <a:t> (</a:t>
            </a:r>
            <a:r>
              <a:rPr lang="en-GB" dirty="0"/>
              <a:t>858) 952-7593 or </a:t>
            </a:r>
            <a:r>
              <a:rPr lang="en-GB" dirty="0" smtClean="0"/>
              <a:t>ir@trovagene.com</a:t>
            </a:r>
            <a:r>
              <a:rPr lang="en-GB" dirty="0"/>
              <a:t>.</a:t>
            </a:r>
          </a:p>
          <a:p>
            <a:pPr marL="228600" indent="-228600">
              <a:buClr>
                <a:schemeClr val="accent6"/>
              </a:buClr>
              <a:buFont typeface="+mj-lt"/>
              <a:buAutoNum type="arabicPeriod"/>
            </a:pPr>
            <a:r>
              <a:rPr lang="en-GB" b="1" dirty="0" smtClean="0"/>
              <a:t>Where </a:t>
            </a:r>
            <a:r>
              <a:rPr lang="en-GB" b="1" dirty="0"/>
              <a:t>is </a:t>
            </a:r>
            <a:r>
              <a:rPr lang="en-GB" b="1" dirty="0" err="1"/>
              <a:t>Trovagene</a:t>
            </a:r>
            <a:r>
              <a:rPr lang="en-GB" b="1" dirty="0"/>
              <a:t> </a:t>
            </a:r>
            <a:r>
              <a:rPr lang="en-GB" b="1" dirty="0" smtClean="0"/>
              <a:t>located?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Trovagene</a:t>
            </a:r>
            <a:r>
              <a:rPr lang="en-GB" dirty="0" smtClean="0"/>
              <a:t> </a:t>
            </a:r>
            <a:r>
              <a:rPr lang="en-GB" dirty="0"/>
              <a:t>is headquartered in San Diego, CA. Our mailing address is: 11055 </a:t>
            </a:r>
            <a:r>
              <a:rPr lang="en-GB" dirty="0" err="1"/>
              <a:t>Flintkote</a:t>
            </a:r>
            <a:r>
              <a:rPr lang="en-GB" dirty="0"/>
              <a:t> Avenue, San Diego, CA 92121.</a:t>
            </a:r>
          </a:p>
          <a:p>
            <a:pPr marL="228600" indent="-228600">
              <a:buClr>
                <a:schemeClr val="accent6"/>
              </a:buClr>
              <a:buFont typeface="+mj-lt"/>
              <a:buAutoNum type="arabicPeriod"/>
            </a:pPr>
            <a:r>
              <a:rPr lang="en-GB" b="1" dirty="0" smtClean="0"/>
              <a:t>How </a:t>
            </a:r>
            <a:r>
              <a:rPr lang="en-GB" b="1" dirty="0"/>
              <a:t>many employees does </a:t>
            </a:r>
            <a:r>
              <a:rPr lang="en-GB" b="1" dirty="0" err="1"/>
              <a:t>Trovagene</a:t>
            </a:r>
            <a:r>
              <a:rPr lang="en-GB" b="1" dirty="0"/>
              <a:t> </a:t>
            </a:r>
            <a:r>
              <a:rPr lang="en-GB" b="1" dirty="0" smtClean="0"/>
              <a:t>have?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As </a:t>
            </a:r>
            <a:r>
              <a:rPr lang="en-GB" dirty="0"/>
              <a:t>of </a:t>
            </a:r>
            <a:r>
              <a:rPr lang="en-GB" dirty="0" smtClean="0"/>
              <a:t>February 27, </a:t>
            </a:r>
            <a:r>
              <a:rPr lang="en-GB" dirty="0" smtClean="0"/>
              <a:t>2015, </a:t>
            </a:r>
            <a:r>
              <a:rPr lang="en-GB" dirty="0"/>
              <a:t>Trovagene had </a:t>
            </a:r>
            <a:r>
              <a:rPr lang="en-GB" dirty="0" smtClean="0"/>
              <a:t>31 </a:t>
            </a:r>
            <a:r>
              <a:rPr lang="en-GB" dirty="0"/>
              <a:t>full-time </a:t>
            </a:r>
            <a:r>
              <a:rPr lang="en-GB" dirty="0" smtClean="0"/>
              <a:t>employees.</a:t>
            </a:r>
            <a:endParaRPr lang="en-GB" dirty="0"/>
          </a:p>
          <a:p>
            <a:pPr marL="228600" indent="-228600">
              <a:buClr>
                <a:schemeClr val="accent6"/>
              </a:buClr>
              <a:buFont typeface="+mj-lt"/>
              <a:buAutoNum type="arabicPeriod"/>
            </a:pPr>
            <a:r>
              <a:rPr lang="en-GB" b="1" dirty="0" smtClean="0"/>
              <a:t>Who </a:t>
            </a:r>
            <a:r>
              <a:rPr lang="en-GB" b="1" dirty="0"/>
              <a:t>is the </a:t>
            </a:r>
            <a:r>
              <a:rPr lang="en-GB" b="1" dirty="0" err="1"/>
              <a:t>Trovagene</a:t>
            </a:r>
            <a:r>
              <a:rPr lang="en-GB" b="1" dirty="0"/>
              <a:t> transfer agent</a:t>
            </a:r>
            <a:r>
              <a:rPr lang="en-GB" b="1" dirty="0" smtClean="0"/>
              <a:t>?</a:t>
            </a:r>
            <a:br>
              <a:rPr lang="en-GB" b="1" dirty="0" smtClean="0"/>
            </a:b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 err="1"/>
              <a:t>Trovagene</a:t>
            </a:r>
            <a:r>
              <a:rPr lang="en-GB" dirty="0"/>
              <a:t> transfer </a:t>
            </a:r>
            <a:r>
              <a:rPr lang="en-GB" dirty="0" smtClean="0"/>
              <a:t>agent is Philadelphia </a:t>
            </a:r>
            <a:r>
              <a:rPr lang="en-GB" dirty="0"/>
              <a:t>Stock Transfer Inc., 2320 Haverford Road, Suite 230, Ardmore, PA  </a:t>
            </a:r>
            <a:r>
              <a:rPr lang="en-GB" dirty="0" smtClean="0"/>
              <a:t>19003 Tel. 1</a:t>
            </a:r>
            <a:r>
              <a:rPr lang="en-GB" dirty="0"/>
              <a:t>-866-223-0448 (Toll Free)  </a:t>
            </a:r>
            <a:r>
              <a:rPr lang="en-GB" dirty="0" err="1" smtClean="0"/>
              <a:t>www.philadelphiastocktransfer.com</a:t>
            </a:r>
            <a:endParaRPr lang="en-GB" dirty="0" smtClean="0"/>
          </a:p>
          <a:p>
            <a:pPr marL="228600" indent="-228600">
              <a:buClr>
                <a:schemeClr val="accent6"/>
              </a:buClr>
              <a:buFont typeface="+mj-lt"/>
              <a:buAutoNum type="arabicPeriod"/>
            </a:pPr>
            <a:r>
              <a:rPr lang="en-GB" b="1" dirty="0"/>
              <a:t>If I lost my stock certificate, how can I acquire a new one?</a:t>
            </a:r>
            <a:br>
              <a:rPr lang="en-GB" b="1" dirty="0"/>
            </a:br>
            <a:r>
              <a:rPr lang="en-GB" dirty="0"/>
              <a:t>Please contact our transfer agent, Philadelphia Stock Transfer.</a:t>
            </a:r>
          </a:p>
          <a:p>
            <a:pPr marL="228600" indent="-228600">
              <a:buClr>
                <a:schemeClr val="accent6"/>
              </a:buClr>
              <a:buFont typeface="+mj-lt"/>
              <a:buAutoNum type="arabicPeriod"/>
            </a:pPr>
            <a:r>
              <a:rPr lang="en-GB" b="1" dirty="0"/>
              <a:t>Who are </a:t>
            </a:r>
            <a:r>
              <a:rPr lang="en-GB" b="1" dirty="0" err="1"/>
              <a:t>Trovagene’s</a:t>
            </a:r>
            <a:r>
              <a:rPr lang="en-GB" b="1" dirty="0"/>
              <a:t> independent auditors?</a:t>
            </a:r>
            <a:br>
              <a:rPr lang="en-GB" b="1" dirty="0"/>
            </a:br>
            <a:r>
              <a:rPr lang="en-GB" dirty="0" err="1"/>
              <a:t>Trovagene's</a:t>
            </a:r>
            <a:r>
              <a:rPr lang="en-GB" dirty="0"/>
              <a:t> independent registered public accounting firm is BDO, LLP.</a:t>
            </a:r>
          </a:p>
          <a:p>
            <a:pPr marL="228600" indent="-228600">
              <a:buClr>
                <a:schemeClr val="accent6"/>
              </a:buClr>
              <a:buFont typeface="+mj-lt"/>
              <a:buAutoNum type="arabicPeriod"/>
            </a:pPr>
            <a:r>
              <a:rPr lang="en-GB" b="1" dirty="0"/>
              <a:t>Who are </a:t>
            </a:r>
            <a:r>
              <a:rPr lang="en-GB" b="1" dirty="0" err="1"/>
              <a:t>Trovagene’s</a:t>
            </a:r>
            <a:r>
              <a:rPr lang="en-GB" b="1" dirty="0"/>
              <a:t> legal advisors?</a:t>
            </a:r>
            <a:br>
              <a:rPr lang="en-GB" b="1" dirty="0"/>
            </a:br>
            <a:r>
              <a:rPr lang="en-GB" dirty="0" err="1"/>
              <a:t>Sichenzia</a:t>
            </a:r>
            <a:r>
              <a:rPr lang="en-GB" dirty="0"/>
              <a:t> Ross Friedman </a:t>
            </a:r>
            <a:r>
              <a:rPr lang="en-GB" dirty="0" err="1"/>
              <a:t>Ference</a:t>
            </a:r>
            <a:r>
              <a:rPr lang="en-GB" dirty="0"/>
              <a:t> LLP.</a:t>
            </a:r>
          </a:p>
          <a:p>
            <a:pPr marL="228600" indent="-228600">
              <a:buClr>
                <a:schemeClr val="accent6"/>
              </a:buClr>
              <a:buFont typeface="+mj-lt"/>
              <a:buAutoNum type="arabicPeriod"/>
            </a:pPr>
            <a:r>
              <a:rPr lang="en-GB" b="1" dirty="0"/>
              <a:t>When is Trovagene's next annual meeting of stockholders?</a:t>
            </a:r>
            <a:br>
              <a:rPr lang="en-GB" b="1" dirty="0"/>
            </a:br>
            <a:r>
              <a:rPr lang="en-GB" dirty="0" smtClean="0"/>
              <a:t>June 10, 2015.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536994" y="986478"/>
            <a:ext cx="1948961" cy="4601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/>
              <a:t>Investor FAQ </a:t>
            </a:r>
            <a:endParaRPr lang="en-US" sz="2400" dirty="0"/>
          </a:p>
        </p:txBody>
      </p:sp>
      <p:sp>
        <p:nvSpPr>
          <p:cNvPr id="9" name="Text Placeholder 57"/>
          <p:cNvSpPr>
            <a:spLocks noGrp="1"/>
          </p:cNvSpPr>
          <p:nvPr>
            <p:ph type="body" sz="quarter" idx="10"/>
          </p:nvPr>
        </p:nvSpPr>
        <p:spPr>
          <a:xfrm>
            <a:off x="1189165" y="1691633"/>
            <a:ext cx="1630235" cy="2317681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en-GB" sz="1600" b="1" dirty="0" smtClean="0"/>
              <a:t>NASDAQ: TROV</a:t>
            </a:r>
          </a:p>
          <a:p>
            <a:pPr>
              <a:spcBef>
                <a:spcPts val="0"/>
              </a:spcBef>
            </a:pPr>
            <a:endParaRPr lang="en-GB" b="1" dirty="0"/>
          </a:p>
          <a:p>
            <a:pPr>
              <a:spcBef>
                <a:spcPts val="0"/>
              </a:spcBef>
            </a:pP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Amy </a:t>
            </a:r>
            <a:r>
              <a:rPr lang="en-US" b="1" dirty="0" err="1"/>
              <a:t>Caterina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Investor Relations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Direct</a:t>
            </a:r>
            <a:r>
              <a:rPr lang="en-US" dirty="0"/>
              <a:t>   [USA +1] </a:t>
            </a:r>
            <a:r>
              <a:rPr lang="en-US" dirty="0" smtClean="0"/>
              <a:t>858-</a:t>
            </a:r>
            <a:r>
              <a:rPr lang="en-US" dirty="0"/>
              <a:t>952-7593</a:t>
            </a:r>
          </a:p>
          <a:p>
            <a:pPr>
              <a:spcBef>
                <a:spcPts val="0"/>
              </a:spcBef>
            </a:pPr>
            <a:r>
              <a:rPr lang="en-US" b="1" dirty="0"/>
              <a:t>E-mail   </a:t>
            </a:r>
            <a:r>
              <a:rPr lang="en-US" dirty="0" err="1" smtClean="0"/>
              <a:t>ir</a:t>
            </a:r>
            <a:r>
              <a:rPr lang="en-US" dirty="0" err="1"/>
              <a:t>@</a:t>
            </a:r>
            <a:r>
              <a:rPr lang="en-US" dirty="0" err="1" smtClean="0"/>
              <a:t>trovagene.com</a:t>
            </a:r>
            <a:endParaRPr lang="en-US" dirty="0"/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en-GB" b="1" dirty="0"/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en-GB" dirty="0"/>
          </a:p>
        </p:txBody>
      </p:sp>
      <p:sp>
        <p:nvSpPr>
          <p:cNvPr id="11" name="Text Placeholder 57"/>
          <p:cNvSpPr>
            <a:spLocks noGrp="1"/>
          </p:cNvSpPr>
          <p:nvPr>
            <p:ph type="body" sz="quarter" idx="10"/>
          </p:nvPr>
        </p:nvSpPr>
        <p:spPr>
          <a:xfrm>
            <a:off x="1196140" y="7086600"/>
            <a:ext cx="1623260" cy="1815495"/>
          </a:xfrm>
        </p:spPr>
        <p:txBody>
          <a:bodyPr anchor="b"/>
          <a:lstStyle/>
          <a:p>
            <a:pPr>
              <a:spcBef>
                <a:spcPts val="0"/>
              </a:spcBef>
            </a:pPr>
            <a:r>
              <a:rPr lang="en-US" dirty="0" err="1" smtClean="0"/>
              <a:t>Trovagene</a:t>
            </a:r>
            <a:r>
              <a:rPr lang="en-US" dirty="0" smtClean="0"/>
              <a:t>, Inc.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11055 </a:t>
            </a:r>
            <a:r>
              <a:rPr lang="en-US" dirty="0" err="1" smtClean="0"/>
              <a:t>Flintkote</a:t>
            </a:r>
            <a:r>
              <a:rPr lang="en-US" dirty="0" smtClean="0"/>
              <a:t> Avenue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Suite A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San Diego, CA 92121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USA</a:t>
            </a:r>
          </a:p>
          <a:p>
            <a:pPr>
              <a:spcBef>
                <a:spcPts val="0"/>
              </a:spcBef>
            </a:pPr>
            <a:endParaRPr lang="pl-PL" dirty="0" smtClean="0"/>
          </a:p>
          <a:p>
            <a:pPr>
              <a:spcBef>
                <a:spcPts val="0"/>
              </a:spcBef>
            </a:pPr>
            <a:r>
              <a:rPr lang="pl-PL" b="1" dirty="0" smtClean="0"/>
              <a:t>Tel.</a:t>
            </a:r>
            <a:r>
              <a:rPr lang="pl-PL" dirty="0" smtClean="0"/>
              <a:t>       [USA +1] 858-952-7570</a:t>
            </a:r>
          </a:p>
          <a:p>
            <a:pPr>
              <a:spcBef>
                <a:spcPts val="0"/>
              </a:spcBef>
            </a:pPr>
            <a:r>
              <a:rPr lang="it-IT" b="1" dirty="0" smtClean="0"/>
              <a:t>E-mail</a:t>
            </a:r>
            <a:r>
              <a:rPr lang="it-IT" dirty="0" smtClean="0"/>
              <a:t>   info@trovagene.com</a:t>
            </a:r>
          </a:p>
          <a:p>
            <a:pPr>
              <a:spcBef>
                <a:spcPts val="0"/>
              </a:spcBef>
            </a:pPr>
            <a:r>
              <a:rPr lang="it-IT" b="1" dirty="0" smtClean="0"/>
              <a:t>WWW</a:t>
            </a:r>
            <a:r>
              <a:rPr lang="it-IT" dirty="0" smtClean="0"/>
              <a:t>   </a:t>
            </a:r>
            <a:r>
              <a:rPr lang="it-IT" dirty="0" err="1" smtClean="0"/>
              <a:t>www.trovagene.com</a:t>
            </a:r>
            <a:endParaRPr lang="it-IT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105230" y="1199212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Last Updated </a:t>
            </a:r>
            <a:r>
              <a:rPr lang="en-US" sz="800" dirty="0" smtClean="0"/>
              <a:t>09</a:t>
            </a:r>
            <a:r>
              <a:rPr lang="en-US" sz="800" dirty="0" smtClean="0"/>
              <a:t> JUN </a:t>
            </a:r>
            <a:r>
              <a:rPr lang="en-US" sz="800" dirty="0" smtClean="0"/>
              <a:t>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55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UDDObhwU.ir1OlVX2N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glmxCEkiH4eeh0gtW6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tQsRiUzkeIOhO6866XH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RNyCFPMkKZZg.aNgs31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kIjkz50aliId45SQy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uUjaxGqUKvazb2mJ6p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JGeRz1Bkmr0WEB1R2Y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g9vEiv9kGG3JAQp0il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F0S3SKLEWq7ONfDMJc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cKLPQLE02P9Gg1daiZ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wqEOODbUOL8egNifW2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oxEmkrWkKqAbY.fH9q3Q"/>
</p:tagLst>
</file>

<file path=ppt/theme/theme1.xml><?xml version="1.0" encoding="utf-8"?>
<a:theme xmlns:a="http://schemas.openxmlformats.org/drawingml/2006/main" name="1_Office Theme">
  <a:themeElements>
    <a:clrScheme name="TrovaGene Colours">
      <a:dk1>
        <a:sysClr val="windowText" lastClr="000000"/>
      </a:dk1>
      <a:lt1>
        <a:sysClr val="window" lastClr="FFFFFF"/>
      </a:lt1>
      <a:dk2>
        <a:srgbClr val="162271"/>
      </a:dk2>
      <a:lt2>
        <a:srgbClr val="EEECE1"/>
      </a:lt2>
      <a:accent1>
        <a:srgbClr val="0E70D2"/>
      </a:accent1>
      <a:accent2>
        <a:srgbClr val="AA8A37"/>
      </a:accent2>
      <a:accent3>
        <a:srgbClr val="5AA6DA"/>
      </a:accent3>
      <a:accent4>
        <a:srgbClr val="CEAC42"/>
      </a:accent4>
      <a:accent5>
        <a:srgbClr val="7F7F7F"/>
      </a:accent5>
      <a:accent6>
        <a:srgbClr val="3F3F3F"/>
      </a:accent6>
      <a:hlink>
        <a:srgbClr val="B2B2B2"/>
      </a:hlink>
      <a:folHlink>
        <a:srgbClr val="D9D9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40</Words>
  <Application>Microsoft Office PowerPoint</Application>
  <PresentationFormat>On-screen Show 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1_Office Theme</vt:lpstr>
      <vt:lpstr>think-cell Slide</vt:lpstr>
      <vt:lpstr>Frequently Asked 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Frequently Asked Questions</dc:title>
  <dc:creator>Amy Caterina</dc:creator>
  <cp:lastModifiedBy>Amy Caterina</cp:lastModifiedBy>
  <cp:revision>16</cp:revision>
  <cp:lastPrinted>2014-09-15T17:23:16Z</cp:lastPrinted>
  <dcterms:created xsi:type="dcterms:W3CDTF">2013-04-22T21:17:46Z</dcterms:created>
  <dcterms:modified xsi:type="dcterms:W3CDTF">2015-06-09T18:24:53Z</dcterms:modified>
</cp:coreProperties>
</file>